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2"/>
  </p:notesMasterIdLst>
  <p:handoutMasterIdLst>
    <p:handoutMasterId r:id="rId23"/>
  </p:handoutMasterIdLst>
  <p:sldIdLst>
    <p:sldId id="308" r:id="rId2"/>
    <p:sldId id="265" r:id="rId3"/>
    <p:sldId id="274" r:id="rId4"/>
    <p:sldId id="275" r:id="rId5"/>
    <p:sldId id="309" r:id="rId6"/>
    <p:sldId id="276" r:id="rId7"/>
    <p:sldId id="277" r:id="rId8"/>
    <p:sldId id="278" r:id="rId9"/>
    <p:sldId id="257" r:id="rId10"/>
    <p:sldId id="298" r:id="rId11"/>
    <p:sldId id="279" r:id="rId12"/>
    <p:sldId id="280" r:id="rId13"/>
    <p:sldId id="281" r:id="rId14"/>
    <p:sldId id="284" r:id="rId15"/>
    <p:sldId id="287" r:id="rId16"/>
    <p:sldId id="290" r:id="rId17"/>
    <p:sldId id="294" r:id="rId18"/>
    <p:sldId id="299" r:id="rId19"/>
    <p:sldId id="306" r:id="rId20"/>
    <p:sldId id="272" r:id="rId21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133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509DC73-39F8-4D19-AC94-0C7DBA5D88C8}" type="datetimeFigureOut">
              <a:rPr lang="en-US"/>
              <a:pPr>
                <a:defRPr/>
              </a:pPr>
              <a:t>5/22/2012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4903ADE-006D-48E8-BBA2-1EE491921A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6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6FEFA40-A64C-4F86-8FFE-89299AC2171A}" type="datetimeFigureOut">
              <a:rPr lang="en-US"/>
              <a:pPr>
                <a:defRPr/>
              </a:pPr>
              <a:t>5/22/2012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US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AD2750C-6766-4A41-8491-DF70F8500A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077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6EB701-B4FA-45C6-8986-6F97B84B95B9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8853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494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55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7641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075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32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08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832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189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56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134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86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Assumption = potential</a:t>
            </a:r>
            <a:r>
              <a:rPr lang="en-US" baseline="0" dirty="0" smtClean="0"/>
              <a:t> </a:t>
            </a:r>
            <a:r>
              <a:rPr lang="en-US" dirty="0" smtClean="0"/>
              <a:t>set of interventions</a:t>
            </a:r>
            <a:r>
              <a:rPr lang="en-US" baseline="0" dirty="0" smtClean="0"/>
              <a:t> has been identified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68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335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335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16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36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118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D2750C-6766-4A41-8491-DF70F8500A1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05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/>
          <p:nvPr userDrawn="1"/>
        </p:nvSpPr>
        <p:spPr>
          <a:xfrm rot="16200000">
            <a:off x="-3196431" y="3196431"/>
            <a:ext cx="6858000" cy="465138"/>
          </a:xfrm>
          <a:prstGeom prst="rect">
            <a:avLst/>
          </a:prstGeom>
          <a:gradFill flip="none" rotWithShape="1">
            <a:gsLst>
              <a:gs pos="13000">
                <a:srgbClr val="250909"/>
              </a:gs>
              <a:gs pos="17999">
                <a:srgbClr val="663300"/>
              </a:gs>
              <a:gs pos="36000">
                <a:srgbClr val="FAC77D"/>
              </a:gs>
              <a:gs pos="61000">
                <a:srgbClr val="DC9A05"/>
              </a:gs>
              <a:gs pos="82001">
                <a:srgbClr val="DC9A05"/>
              </a:gs>
              <a:gs pos="100000">
                <a:srgbClr val="DC9A05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9B8C53-FE4A-4DFC-A235-46B41873A649}" type="datetimeFigureOut">
              <a:rPr lang="en-US"/>
              <a:pPr>
                <a:defRPr/>
              </a:pPr>
              <a:t>5/22/2012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7E275-BC0C-4C13-BF0B-AD5773F9D331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266C6-E6CB-47C3-8573-7ABAE931E3D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0D6BC-5D2E-4B02-8C0A-1945137A0973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51033-2B74-48F3-B790-E4F86193095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 rot="16200000">
            <a:off x="-3196431" y="3196431"/>
            <a:ext cx="6858000" cy="465138"/>
          </a:xfrm>
          <a:prstGeom prst="rect">
            <a:avLst/>
          </a:prstGeom>
          <a:gradFill flip="none" rotWithShape="1">
            <a:gsLst>
              <a:gs pos="13000">
                <a:srgbClr val="250909"/>
              </a:gs>
              <a:gs pos="17999">
                <a:srgbClr val="663300"/>
              </a:gs>
              <a:gs pos="36000">
                <a:srgbClr val="FAC77D"/>
              </a:gs>
              <a:gs pos="61000">
                <a:srgbClr val="DC9A05"/>
              </a:gs>
              <a:gs pos="82001">
                <a:srgbClr val="DC9A05"/>
              </a:gs>
              <a:gs pos="100000">
                <a:srgbClr val="DC9A05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54D19-D418-4F5E-9373-6DE8F0CA8C8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2940C-3993-4A21-9E23-4E2B87EECB4D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76110-4334-4421-95AF-0D14EC91031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581DC-832F-4D77-A903-D4AAC1ED69D8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B09E5-0144-4E62-A92B-594EB028458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1B9EF-4D42-48E7-AAC3-C10824B9080E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F0F9A-B4A4-443F-A3FB-AE68DD3FA8E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F1668-8B22-472F-AAB4-8044977B0376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0883E-159A-48FF-8DDE-3DBF8CF8850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48EBB-D3AB-4307-A9B4-E1420356165D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45D34-C64F-449A-954B-68AF7280EFD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F83DA-4434-4003-B977-E711353D25E4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84FEB-6878-4C96-B259-79EC7F74FF3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78879-BA42-4F35-92C5-970467B7E55E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6CE0F-A929-45C2-9AC1-25CD3AA32AF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51DB6B-B45C-4841-AB60-0CE080C305A4}" type="datetimeFigureOut">
              <a:rPr lang="fr-FR"/>
              <a:pPr>
                <a:defRPr/>
              </a:pPr>
              <a:t>22/05/2012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3BD840-69AE-4222-A3AF-6A374316168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CDA9149A-F439-4E92-91AA-C82381183EB1}" type="datetimeFigureOut">
              <a:rPr lang="fr-FR"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22/05/2012</a:t>
            </a:fld>
            <a:endParaRPr lang="fr-FR">
              <a:latin typeface="+mn-lt"/>
            </a:endParaRPr>
          </a:p>
        </p:txBody>
      </p:sp>
      <p:pic>
        <p:nvPicPr>
          <p:cNvPr id="1032" name="Picture 4" descr="C:\Documents and Settings\mdepremesnil\Mes documents\IT\Animal Change\KOM\photothèque INRA\9103-0026.JPG"/>
          <p:cNvPicPr>
            <a:picLocks noChangeAspect="1" noChangeArrowheads="1"/>
          </p:cNvPicPr>
          <p:nvPr/>
        </p:nvPicPr>
        <p:blipFill>
          <a:blip r:embed="rId14"/>
          <a:srcRect t="27341"/>
          <a:stretch>
            <a:fillRect/>
          </a:stretch>
        </p:blipFill>
        <p:spPr bwMode="auto">
          <a:xfrm>
            <a:off x="3571875" y="6143625"/>
            <a:ext cx="157162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8" descr="C:\Documents and Settings\mdepremesnil\Mes documents\IT\Animal Change\KOM\photothèque INRA\9047-0112.JPG"/>
          <p:cNvPicPr>
            <a:picLocks noChangeAspect="1" noChangeArrowheads="1"/>
          </p:cNvPicPr>
          <p:nvPr/>
        </p:nvPicPr>
        <p:blipFill>
          <a:blip r:embed="rId15"/>
          <a:srcRect t="32541" b="22099"/>
          <a:stretch>
            <a:fillRect/>
          </a:stretch>
        </p:blipFill>
        <p:spPr bwMode="auto">
          <a:xfrm>
            <a:off x="5143500" y="6143625"/>
            <a:ext cx="40005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5081588" y="6350000"/>
            <a:ext cx="4062412" cy="508000"/>
          </a:xfrm>
          <a:prstGeom prst="rect">
            <a:avLst/>
          </a:prstGeom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solidFill>
                  <a:srgbClr val="B7DEE8"/>
                </a:solidFill>
                <a:latin typeface="Calibri" pitchFamily="34" charset="0"/>
              </a:rPr>
              <a:t>ANIMALCHANGE  </a:t>
            </a:r>
            <a:r>
              <a:rPr lang="fr-FR" sz="1400" dirty="0" err="1">
                <a:solidFill>
                  <a:srgbClr val="B7DEE8"/>
                </a:solidFill>
                <a:latin typeface="Calibri" pitchFamily="34" charset="0"/>
              </a:rPr>
              <a:t>Stakeholder</a:t>
            </a:r>
            <a:r>
              <a:rPr lang="fr-FR" sz="1400" dirty="0">
                <a:solidFill>
                  <a:srgbClr val="B7DEE8"/>
                </a:solidFill>
                <a:latin typeface="Calibri" pitchFamily="34" charset="0"/>
              </a:rPr>
              <a:t> &amp; Policy </a:t>
            </a:r>
            <a:r>
              <a:rPr lang="fr-FR" sz="1400" dirty="0" err="1">
                <a:solidFill>
                  <a:srgbClr val="B7DEE8"/>
                </a:solidFill>
                <a:latin typeface="Calibri" pitchFamily="34" charset="0"/>
              </a:rPr>
              <a:t>Committees</a:t>
            </a:r>
            <a:endParaRPr lang="fr-FR" sz="1400" dirty="0">
              <a:solidFill>
                <a:srgbClr val="B7DEE8"/>
              </a:solidFill>
              <a:latin typeface="Calibri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dirty="0">
                <a:solidFill>
                  <a:srgbClr val="B7DEE8"/>
                </a:solidFill>
                <a:latin typeface="Calibri" pitchFamily="34" charset="0"/>
              </a:rPr>
              <a:t>21 </a:t>
            </a:r>
            <a:r>
              <a:rPr lang="fr-FR" sz="1600" dirty="0" err="1">
                <a:solidFill>
                  <a:srgbClr val="B7DEE8"/>
                </a:solidFill>
                <a:latin typeface="Calibri" pitchFamily="34" charset="0"/>
              </a:rPr>
              <a:t>September</a:t>
            </a:r>
            <a:r>
              <a:rPr lang="fr-FR" sz="1600" dirty="0">
                <a:solidFill>
                  <a:srgbClr val="B7DEE8"/>
                </a:solidFill>
                <a:latin typeface="Calibri" pitchFamily="34" charset="0"/>
              </a:rPr>
              <a:t>, 2011</a:t>
            </a:r>
          </a:p>
        </p:txBody>
      </p:sp>
      <p:pic>
        <p:nvPicPr>
          <p:cNvPr id="1035" name="Picture 9" descr="C:\Documents and Settings\mdepremesnil\Mes documents\IT\Animal Change\KOM\photothèque INRA\9082-0061.JPG"/>
          <p:cNvPicPr>
            <a:picLocks noChangeAspect="1" noChangeArrowheads="1"/>
          </p:cNvPicPr>
          <p:nvPr/>
        </p:nvPicPr>
        <p:blipFill>
          <a:blip r:embed="rId16"/>
          <a:srcRect t="20598" b="13235"/>
          <a:stretch>
            <a:fillRect/>
          </a:stretch>
        </p:blipFill>
        <p:spPr bwMode="auto">
          <a:xfrm>
            <a:off x="1931988" y="6143625"/>
            <a:ext cx="1676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2" descr="C:\Documents and Settings\mdepremesnil\Mes documents\IT\Animal Change\KOM\photothèque INRA\9121-0037.jpg"/>
          <p:cNvPicPr>
            <a:picLocks noChangeAspect="1" noChangeArrowheads="1"/>
          </p:cNvPicPr>
          <p:nvPr/>
        </p:nvPicPr>
        <p:blipFill>
          <a:blip r:embed="rId17"/>
          <a:srcRect t="12122" b="27275"/>
          <a:stretch>
            <a:fillRect/>
          </a:stretch>
        </p:blipFill>
        <p:spPr bwMode="auto">
          <a:xfrm>
            <a:off x="428625" y="6143625"/>
            <a:ext cx="15716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Espace réservé de la date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CDA9149A-F439-4E92-91AA-C82381183EB1}" type="datetimeFigureOut">
              <a:rPr lang="fr-FR"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22/05/2012</a:t>
            </a:fld>
            <a:endParaRPr lang="fr-FR">
              <a:latin typeface="+mn-lt"/>
            </a:endParaRPr>
          </a:p>
        </p:txBody>
      </p:sp>
      <p:pic>
        <p:nvPicPr>
          <p:cNvPr id="1038" name="Picture 4" descr="C:\Documents and Settings\mdepremesnil\Mes documents\IT\Animal Change\KOM\photothèque INRA\9103-0026.JPG"/>
          <p:cNvPicPr>
            <a:picLocks noChangeAspect="1" noChangeArrowheads="1"/>
          </p:cNvPicPr>
          <p:nvPr userDrawn="1"/>
        </p:nvPicPr>
        <p:blipFill>
          <a:blip r:embed="rId14"/>
          <a:srcRect t="27341"/>
          <a:stretch>
            <a:fillRect/>
          </a:stretch>
        </p:blipFill>
        <p:spPr bwMode="auto">
          <a:xfrm>
            <a:off x="3571875" y="6143625"/>
            <a:ext cx="157162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8" descr="C:\Documents and Settings\mdepremesnil\Mes documents\IT\Animal Change\KOM\photothèque INRA\9047-0112.JPG"/>
          <p:cNvPicPr>
            <a:picLocks noChangeAspect="1" noChangeArrowheads="1"/>
          </p:cNvPicPr>
          <p:nvPr userDrawn="1"/>
        </p:nvPicPr>
        <p:blipFill>
          <a:blip r:embed="rId15"/>
          <a:srcRect t="32541" b="22099"/>
          <a:stretch>
            <a:fillRect/>
          </a:stretch>
        </p:blipFill>
        <p:spPr bwMode="auto">
          <a:xfrm>
            <a:off x="5143500" y="6143625"/>
            <a:ext cx="40005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Espace réservé du numéro de diapositive 5"/>
          <p:cNvSpPr txBox="1">
            <a:spLocks/>
          </p:cNvSpPr>
          <p:nvPr userDrawn="1"/>
        </p:nvSpPr>
        <p:spPr>
          <a:xfrm>
            <a:off x="5867400" y="6350000"/>
            <a:ext cx="2705100" cy="508000"/>
          </a:xfrm>
          <a:prstGeom prst="rect">
            <a:avLst/>
          </a:prstGeom>
        </p:spPr>
        <p:txBody>
          <a:bodyPr/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</a:rPr>
              <a:t>AnimalChange 1st </a:t>
            </a:r>
            <a:r>
              <a:rPr lang="fr-FR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</a:rPr>
              <a:t>Annual</a:t>
            </a:r>
            <a:r>
              <a:rPr lang="fr-FR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</a:rPr>
              <a:t> Meeting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</a:rPr>
              <a:t>19-21 March, 2012</a:t>
            </a:r>
          </a:p>
        </p:txBody>
      </p:sp>
      <p:pic>
        <p:nvPicPr>
          <p:cNvPr id="1041" name="Picture 9" descr="C:\Documents and Settings\mdepremesnil\Mes documents\IT\Animal Change\KOM\photothèque INRA\9082-0061.JPG"/>
          <p:cNvPicPr>
            <a:picLocks noChangeAspect="1" noChangeArrowheads="1"/>
          </p:cNvPicPr>
          <p:nvPr userDrawn="1"/>
        </p:nvPicPr>
        <p:blipFill>
          <a:blip r:embed="rId18"/>
          <a:srcRect t="20598" b="13235"/>
          <a:stretch>
            <a:fillRect/>
          </a:stretch>
        </p:blipFill>
        <p:spPr bwMode="auto">
          <a:xfrm>
            <a:off x="1931988" y="6143625"/>
            <a:ext cx="1676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2" descr="C:\Documents and Settings\mdepremesnil\Mes documents\IT\Animal Change\KOM\photothèque INRA\9121-0037.jpg"/>
          <p:cNvPicPr>
            <a:picLocks noChangeAspect="1" noChangeArrowheads="1"/>
          </p:cNvPicPr>
          <p:nvPr userDrawn="1"/>
        </p:nvPicPr>
        <p:blipFill>
          <a:blip r:embed="rId17"/>
          <a:srcRect t="12122" b="27275"/>
          <a:stretch>
            <a:fillRect/>
          </a:stretch>
        </p:blipFill>
        <p:spPr bwMode="auto">
          <a:xfrm>
            <a:off x="428625" y="6143625"/>
            <a:ext cx="15716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10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572500" y="6559550"/>
            <a:ext cx="571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4"/>
          <p:cNvPicPr>
            <a:picLocks noChangeAspect="1" noChangeArrowheads="1"/>
          </p:cNvPicPr>
          <p:nvPr userDrawn="1"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43938" y="6143625"/>
            <a:ext cx="500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 rot="16200000">
            <a:off x="-3196431" y="3196431"/>
            <a:ext cx="6858000" cy="465138"/>
          </a:xfrm>
          <a:prstGeom prst="rect">
            <a:avLst/>
          </a:prstGeom>
          <a:gradFill flip="none" rotWithShape="1">
            <a:gsLst>
              <a:gs pos="13000">
                <a:srgbClr val="250909"/>
              </a:gs>
              <a:gs pos="17999">
                <a:srgbClr val="663300"/>
              </a:gs>
              <a:gs pos="36000">
                <a:srgbClr val="FAC77D"/>
              </a:gs>
              <a:gs pos="61000">
                <a:srgbClr val="DC9A05"/>
              </a:gs>
              <a:gs pos="82001">
                <a:srgbClr val="DC9A05"/>
              </a:gs>
              <a:gs pos="100000">
                <a:srgbClr val="DC9A05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6" r:id="rId3"/>
    <p:sldLayoutId id="2147483875" r:id="rId4"/>
    <p:sldLayoutId id="2147483874" r:id="rId5"/>
    <p:sldLayoutId id="2147483873" r:id="rId6"/>
    <p:sldLayoutId id="2147483872" r:id="rId7"/>
    <p:sldLayoutId id="2147483871" r:id="rId8"/>
    <p:sldLayoutId id="2147483870" r:id="rId9"/>
    <p:sldLayoutId id="2147483869" r:id="rId10"/>
    <p:sldLayoutId id="2147483868" r:id="rId11"/>
    <p:sldLayoutId id="2147483879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e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e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Opening slide Global_PPT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Nile 3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On targeting and scaling out</a:t>
            </a:r>
            <a:endParaRPr lang="en-US" sz="4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762000" y="152400"/>
            <a:ext cx="800100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en-US" sz="400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en-US" sz="280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en-US" sz="280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en-US" sz="280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en-US" sz="280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en-US" sz="280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en-US" sz="280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en-US" sz="2800">
              <a:solidFill>
                <a:srgbClr val="660033"/>
              </a:solidFill>
              <a:latin typeface="Bookman Old Style" pitchFamily="18" charset="0"/>
            </a:endParaRPr>
          </a:p>
          <a:p>
            <a:pPr algn="ctr"/>
            <a:endParaRPr lang="en-US" sz="2800">
              <a:solidFill>
                <a:srgbClr val="660033"/>
              </a:solidFill>
              <a:latin typeface="Bookman Old Style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71775" y="1700213"/>
            <a:ext cx="6372225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760" indent="-283464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 framework  for targeting and scaling out interventions in agricultural systems</a:t>
            </a:r>
            <a:endParaRPr lang="en-US" sz="24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564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r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Description of options</a:t>
            </a:r>
          </a:p>
        </p:txBody>
      </p:sp>
      <p:sp>
        <p:nvSpPr>
          <p:cNvPr id="20482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dirty="0" smtClean="0"/>
              <a:t> </a:t>
            </a:r>
          </a:p>
          <a:p>
            <a:pPr marL="0" indent="0">
              <a:buNone/>
            </a:pPr>
            <a:endParaRPr lang="en-GB" sz="2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980728"/>
            <a:ext cx="8216577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498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6092475" cy="4424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re 1"/>
          <p:cNvSpPr txBox="1">
            <a:spLocks/>
          </p:cNvSpPr>
          <p:nvPr/>
        </p:nvSpPr>
        <p:spPr>
          <a:xfrm>
            <a:off x="323528" y="274638"/>
            <a:ext cx="8820472" cy="114300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dirty="0" smtClean="0"/>
              <a:t>Options matched to LPSs and regions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600" y="1412776"/>
            <a:ext cx="82296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Tx/>
              <a:buChar char="-"/>
            </a:pPr>
            <a:endParaRPr lang="en-US" sz="2800" dirty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 smtClean="0">
              <a:latin typeface="+mj-lt"/>
            </a:endParaRPr>
          </a:p>
          <a:p>
            <a:r>
              <a:rPr lang="en-US" sz="2800" dirty="0" smtClean="0">
                <a:latin typeface="+mj-lt"/>
                <a:sym typeface="Wingdings" pitchFamily="2" charset="2"/>
              </a:rPr>
              <a:t> Can be used to map “recommendation domains</a:t>
            </a:r>
            <a:endParaRPr lang="en-US" sz="2800" dirty="0" smtClean="0">
              <a:latin typeface="+mj-lt"/>
            </a:endParaRPr>
          </a:p>
        </p:txBody>
      </p:sp>
      <p:pic>
        <p:nvPicPr>
          <p:cNvPr id="5" name="Picture 4" descr="NBDCLogo_small for web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326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35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53" y="1"/>
            <a:ext cx="9372506" cy="685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32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53" y="1"/>
            <a:ext cx="9372506" cy="685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779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53" y="1"/>
            <a:ext cx="9372506" cy="685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39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53" y="1"/>
            <a:ext cx="9372506" cy="685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02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53" y="1"/>
            <a:ext cx="9372506" cy="685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062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53" y="1"/>
            <a:ext cx="9372506" cy="685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33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r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Impacts </a:t>
            </a:r>
          </a:p>
        </p:txBody>
      </p:sp>
      <p:sp>
        <p:nvSpPr>
          <p:cNvPr id="20482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dirty="0" smtClean="0"/>
              <a:t> </a:t>
            </a:r>
          </a:p>
          <a:p>
            <a:pPr marL="0" indent="0">
              <a:buNone/>
            </a:pPr>
            <a:endParaRPr lang="en-GB" sz="2800" dirty="0" smtClean="0"/>
          </a:p>
        </p:txBody>
      </p:sp>
      <p:pic>
        <p:nvPicPr>
          <p:cNvPr id="5" name="Picture 4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59462"/>
            <a:ext cx="7911662" cy="589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73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</a:t>
            </a:r>
            <a:r>
              <a:rPr lang="en-US" dirty="0" smtClean="0"/>
              <a:t>options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sz="2800" dirty="0" smtClean="0"/>
              <a:t>Restoration of degraded rangelands: owing </a:t>
            </a:r>
            <a:r>
              <a:rPr lang="en-US" sz="2800" dirty="0"/>
              <a:t>to the magnitude of degradation and </a:t>
            </a:r>
            <a:r>
              <a:rPr lang="en-US" sz="2800" dirty="0" smtClean="0"/>
              <a:t>rangeland extent.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Agroforestry option: sequesters carbon </a:t>
            </a:r>
            <a:r>
              <a:rPr lang="en-US" sz="2800" dirty="0"/>
              <a:t>and intensifies diet quality to reduce animal </a:t>
            </a:r>
            <a:r>
              <a:rPr lang="en-US" sz="2800" dirty="0" smtClean="0"/>
              <a:t>numbers. 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Improvements </a:t>
            </a:r>
            <a:r>
              <a:rPr lang="en-US" sz="2800" dirty="0"/>
              <a:t>in the use of improved pastures and crop </a:t>
            </a:r>
            <a:r>
              <a:rPr lang="en-US" sz="2800" dirty="0" smtClean="0"/>
              <a:t>residue digestibility: broad </a:t>
            </a:r>
            <a:r>
              <a:rPr lang="en-US" sz="2800" dirty="0"/>
              <a:t>recommendation </a:t>
            </a:r>
            <a:r>
              <a:rPr lang="en-US" sz="2800" dirty="0" smtClean="0"/>
              <a:t>domains.</a:t>
            </a:r>
            <a:endParaRPr lang="en-US" sz="2800" dirty="0"/>
          </a:p>
        </p:txBody>
      </p:sp>
      <p:pic>
        <p:nvPicPr>
          <p:cNvPr id="5" name="Picture 4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492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579296" cy="1143000"/>
          </a:xfrm>
        </p:spPr>
        <p:txBody>
          <a:bodyPr/>
          <a:lstStyle/>
          <a:p>
            <a:r>
              <a:rPr lang="en-GB" dirty="0" smtClean="0"/>
              <a:t>A framework </a:t>
            </a:r>
            <a:r>
              <a:rPr lang="en-GB" dirty="0" smtClean="0"/>
              <a:t>for </a:t>
            </a:r>
            <a:r>
              <a:rPr lang="en-GB" dirty="0" smtClean="0"/>
              <a:t>out-scaling agricultural management practices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Generic framework aimed at:</a:t>
            </a:r>
          </a:p>
          <a:p>
            <a:pPr lvl="1"/>
            <a:r>
              <a:rPr lang="en-GB" dirty="0" smtClean="0"/>
              <a:t>Better understanding </a:t>
            </a:r>
            <a:r>
              <a:rPr lang="en-GB" dirty="0"/>
              <a:t>the out-scaling potential of different interventions (across landscapes, production systems and others)</a:t>
            </a:r>
            <a:endParaRPr lang="en-US" sz="1600" u="sng" dirty="0"/>
          </a:p>
          <a:p>
            <a:pPr lvl="1"/>
            <a:r>
              <a:rPr lang="en-GB" dirty="0" smtClean="0"/>
              <a:t>Priority </a:t>
            </a:r>
            <a:r>
              <a:rPr lang="en-GB" dirty="0"/>
              <a:t>setting of </a:t>
            </a:r>
            <a:r>
              <a:rPr lang="en-GB" dirty="0" smtClean="0"/>
              <a:t>options</a:t>
            </a:r>
          </a:p>
          <a:p>
            <a:endParaRPr lang="en-GB" sz="2800" dirty="0" smtClean="0"/>
          </a:p>
          <a:p>
            <a:r>
              <a:rPr lang="en-GB" sz="2800" dirty="0" smtClean="0"/>
              <a:t>Discussion tool</a:t>
            </a:r>
          </a:p>
          <a:p>
            <a:endParaRPr lang="en-GB" sz="2800" dirty="0" smtClean="0"/>
          </a:p>
          <a:p>
            <a:pPr marL="0" indent="0">
              <a:buNone/>
            </a:pPr>
            <a:r>
              <a:rPr lang="en-GB" sz="2800" dirty="0" smtClean="0"/>
              <a:t>	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</a:p>
        </p:txBody>
      </p:sp>
      <p:sp>
        <p:nvSpPr>
          <p:cNvPr id="21506" name="Espace réservé du contenu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r>
              <a:rPr lang="en-GB" sz="2800" dirty="0" smtClean="0"/>
              <a:t>Framework provides </a:t>
            </a:r>
            <a:r>
              <a:rPr lang="en-GB" sz="2800" dirty="0"/>
              <a:t>a step-by-step </a:t>
            </a:r>
            <a:r>
              <a:rPr lang="en-GB" sz="2800" dirty="0" smtClean="0"/>
              <a:t>guideline and stimulates </a:t>
            </a:r>
            <a:r>
              <a:rPr lang="en-GB" sz="2800" dirty="0"/>
              <a:t>learning and </a:t>
            </a:r>
            <a:r>
              <a:rPr lang="en-GB" sz="2800" dirty="0" smtClean="0"/>
              <a:t>reflection.</a:t>
            </a:r>
          </a:p>
          <a:p>
            <a:pPr lvl="1"/>
            <a:r>
              <a:rPr lang="en-GB" sz="2400" dirty="0" smtClean="0"/>
              <a:t>identification </a:t>
            </a:r>
            <a:r>
              <a:rPr lang="en-GB" sz="2400" dirty="0"/>
              <a:t>of key assumptions, information needs and likely outcomes. </a:t>
            </a:r>
            <a:r>
              <a:rPr lang="en-GB" sz="2400" dirty="0" smtClean="0"/>
              <a:t> </a:t>
            </a:r>
          </a:p>
          <a:p>
            <a:r>
              <a:rPr lang="en-GB" sz="2800" dirty="0"/>
              <a:t>A</a:t>
            </a:r>
            <a:r>
              <a:rPr lang="en-GB" sz="2800" dirty="0" smtClean="0"/>
              <a:t>llows </a:t>
            </a:r>
            <a:r>
              <a:rPr lang="en-GB" sz="2800" dirty="0"/>
              <a:t>inclusion of information and perspectives from a broad variety of disciplines, the consideration of a broad range of potentially affected people and impacts at different temporal and spatial </a:t>
            </a:r>
            <a:r>
              <a:rPr lang="en-GB" sz="2800" dirty="0" smtClean="0"/>
              <a:t>scale</a:t>
            </a:r>
          </a:p>
          <a:p>
            <a:pPr lvl="1"/>
            <a:r>
              <a:rPr lang="en-GB" sz="2400" dirty="0" smtClean="0"/>
              <a:t>Engagement of different stakeholders (which is needed for priority setting)</a:t>
            </a:r>
          </a:p>
        </p:txBody>
      </p:sp>
      <p:pic>
        <p:nvPicPr>
          <p:cNvPr id="4" name="Picture 3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r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A multi-stage process</a:t>
            </a:r>
          </a:p>
        </p:txBody>
      </p:sp>
      <p:sp>
        <p:nvSpPr>
          <p:cNvPr id="19458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  <a:p>
            <a:endParaRPr lang="en-GB" smtClean="0"/>
          </a:p>
        </p:txBody>
      </p:sp>
      <p:sp>
        <p:nvSpPr>
          <p:cNvPr id="19459" name="Espace réservé du contenu 2"/>
          <p:cNvSpPr txBox="1">
            <a:spLocks/>
          </p:cNvSpPr>
          <p:nvPr/>
        </p:nvSpPr>
        <p:spPr bwMode="auto">
          <a:xfrm>
            <a:off x="609600" y="1196752"/>
            <a:ext cx="82296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+mj-lt"/>
              </a:rPr>
              <a:t>Diagnosis and </a:t>
            </a:r>
            <a:r>
              <a:rPr lang="en-GB" sz="2400" dirty="0" smtClean="0">
                <a:latin typeface="+mj-lt"/>
              </a:rPr>
              <a:t>identification of </a:t>
            </a:r>
            <a:r>
              <a:rPr lang="en-GB" sz="2400" dirty="0">
                <a:latin typeface="+mj-lt"/>
              </a:rPr>
              <a:t>alternative options</a:t>
            </a:r>
          </a:p>
          <a:p>
            <a:pPr marL="457200" lvl="0" indent="-457200">
              <a:buFont typeface="+mj-lt"/>
              <a:buAutoNum type="arabicPeriod"/>
            </a:pPr>
            <a:endParaRPr lang="en-GB" sz="2400" dirty="0" smtClean="0">
              <a:latin typeface="+mj-lt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GB" sz="2400" dirty="0" smtClean="0">
                <a:latin typeface="+mj-lt"/>
              </a:rPr>
              <a:t>What </a:t>
            </a:r>
            <a:r>
              <a:rPr lang="en-GB" sz="2400" dirty="0">
                <a:latin typeface="+mj-lt"/>
              </a:rPr>
              <a:t>are the characteristics of the intervention that may affect its use and adoption in agricultural systems?</a:t>
            </a:r>
            <a:endParaRPr lang="en-US" sz="2400" u="sng" dirty="0">
              <a:latin typeface="+mj-lt"/>
            </a:endParaRPr>
          </a:p>
          <a:p>
            <a:pPr marL="457200" indent="-457200">
              <a:buFont typeface="+mj-lt"/>
              <a:buAutoNum type="arabicPeriod"/>
            </a:pPr>
            <a:endParaRPr lang="en-US" sz="2400" u="sng" dirty="0">
              <a:latin typeface="+mj-lt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GB" sz="2400" dirty="0">
                <a:latin typeface="+mj-lt"/>
              </a:rPr>
              <a:t>Identification of the recommendation domain </a:t>
            </a:r>
            <a:r>
              <a:rPr lang="en-GB" sz="2400" dirty="0" smtClean="0">
                <a:latin typeface="+mj-lt"/>
              </a:rPr>
              <a:t>- </a:t>
            </a:r>
            <a:r>
              <a:rPr lang="en-GB" sz="2400" dirty="0">
                <a:latin typeface="+mj-lt"/>
              </a:rPr>
              <a:t>where </a:t>
            </a:r>
            <a:r>
              <a:rPr lang="en-GB" sz="2400" dirty="0" smtClean="0">
                <a:latin typeface="+mj-lt"/>
              </a:rPr>
              <a:t>is it </a:t>
            </a:r>
            <a:r>
              <a:rPr lang="en-GB" sz="2400" dirty="0">
                <a:latin typeface="+mj-lt"/>
              </a:rPr>
              <a:t>likely to be applicable?</a:t>
            </a:r>
            <a:endParaRPr lang="en-US" sz="2400" u="sng" dirty="0">
              <a:latin typeface="+mj-lt"/>
            </a:endParaRPr>
          </a:p>
          <a:p>
            <a:pPr marL="457200" indent="-457200">
              <a:buFont typeface="+mj-lt"/>
              <a:buAutoNum type="arabicPeriod"/>
            </a:pPr>
            <a:endParaRPr lang="en-US" sz="2400" u="sng" dirty="0">
              <a:latin typeface="+mj-lt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GB" sz="2400" dirty="0">
                <a:latin typeface="+mj-lt"/>
              </a:rPr>
              <a:t>Who are the groups of people who are likely to be affected by the output of the technology/intervention?</a:t>
            </a:r>
            <a:endParaRPr lang="en-US" sz="2400" u="sng" dirty="0">
              <a:latin typeface="+mj-lt"/>
            </a:endParaRPr>
          </a:p>
          <a:p>
            <a:pPr marL="457200" indent="-457200">
              <a:buFont typeface="+mj-lt"/>
              <a:buAutoNum type="arabicPeriod"/>
            </a:pPr>
            <a:endParaRPr lang="en-US" sz="2400" u="sng" dirty="0">
              <a:latin typeface="+mj-lt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GB" sz="2400" dirty="0">
                <a:latin typeface="+mj-lt"/>
              </a:rPr>
              <a:t>What are the nature of the impacts, in terms of both the type of impact and their size</a:t>
            </a:r>
            <a:r>
              <a:rPr lang="en-GB" sz="2400" dirty="0" smtClean="0">
                <a:latin typeface="+mj-lt"/>
              </a:rPr>
              <a:t>.</a:t>
            </a:r>
            <a:endParaRPr lang="en-US" sz="2400" u="sng" dirty="0">
              <a:latin typeface="+mj-lt"/>
            </a:endParaRPr>
          </a:p>
        </p:txBody>
      </p:sp>
      <p:pic>
        <p:nvPicPr>
          <p:cNvPr id="5" name="Picture 4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r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795320" cy="1143000"/>
          </a:xfrm>
        </p:spPr>
        <p:txBody>
          <a:bodyPr/>
          <a:lstStyle/>
          <a:p>
            <a:r>
              <a:rPr lang="en-GB" dirty="0" smtClean="0"/>
              <a:t>1. Identification of alternative options</a:t>
            </a:r>
            <a:endParaRPr lang="en-GB" dirty="0" smtClean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609600" y="1412776"/>
            <a:ext cx="82296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GB" sz="2400" i="1" dirty="0" smtClean="0">
                <a:latin typeface="+mj-lt"/>
              </a:rPr>
              <a:t>What is/are the problem(s) to be addressed?</a:t>
            </a:r>
          </a:p>
          <a:p>
            <a:pPr marL="285750" indent="-285750">
              <a:buFontTx/>
              <a:buChar char="-"/>
            </a:pPr>
            <a:r>
              <a:rPr lang="en-GB" sz="2400" i="1" dirty="0" smtClean="0">
                <a:latin typeface="+mj-lt"/>
              </a:rPr>
              <a:t>Potential ways of addressing the problem</a:t>
            </a:r>
          </a:p>
          <a:p>
            <a:pPr marL="285750" indent="-285750">
              <a:buFontTx/>
              <a:buChar char="-"/>
            </a:pPr>
            <a:endParaRPr lang="en-GB" sz="2400" i="1" dirty="0" smtClean="0">
              <a:latin typeface="+mj-lt"/>
            </a:endParaRPr>
          </a:p>
          <a:p>
            <a:pPr marL="800100" lvl="1" indent="-342900">
              <a:buFont typeface="Wingdings"/>
              <a:buChar char="à"/>
            </a:pPr>
            <a:r>
              <a:rPr lang="en-GB" sz="2400" i="1" dirty="0" smtClean="0">
                <a:latin typeface="+mj-lt"/>
                <a:sym typeface="Wingdings" pitchFamily="2" charset="2"/>
              </a:rPr>
              <a:t>“options” or “scenarios” that will be assessed </a:t>
            </a:r>
          </a:p>
          <a:p>
            <a:pPr lvl="1"/>
            <a:r>
              <a:rPr lang="en-GB" sz="2400" i="1" dirty="0">
                <a:latin typeface="+mj-lt"/>
                <a:sym typeface="Wingdings" pitchFamily="2" charset="2"/>
              </a:rPr>
              <a:t>	</a:t>
            </a:r>
            <a:r>
              <a:rPr lang="en-GB" sz="2400" i="1" dirty="0" smtClean="0">
                <a:latin typeface="+mj-lt"/>
                <a:sym typeface="Wingdings" pitchFamily="2" charset="2"/>
              </a:rPr>
              <a:t>(and compared)</a:t>
            </a:r>
          </a:p>
          <a:p>
            <a:pPr marL="800100" lvl="1" indent="-342900">
              <a:buFont typeface="Wingdings"/>
              <a:buChar char="à"/>
            </a:pPr>
            <a:endParaRPr lang="en-GB" sz="2400" i="1" dirty="0">
              <a:latin typeface="+mj-lt"/>
              <a:sym typeface="Wingdings" pitchFamily="2" charset="2"/>
            </a:endParaRPr>
          </a:p>
          <a:p>
            <a:pPr marL="800100" lvl="1" indent="-342900">
              <a:buFont typeface="Wingdings"/>
              <a:buChar char="à"/>
            </a:pPr>
            <a:endParaRPr lang="en-GB" sz="2400" i="1" dirty="0" smtClean="0">
              <a:latin typeface="+mj-lt"/>
              <a:sym typeface="Wingdings" pitchFamily="2" charset="2"/>
            </a:endParaRPr>
          </a:p>
          <a:p>
            <a:pPr lvl="1"/>
            <a:r>
              <a:rPr lang="en-GB" sz="2400" i="1" dirty="0" smtClean="0">
                <a:latin typeface="+mj-lt"/>
                <a:sym typeface="Wingdings" pitchFamily="2" charset="2"/>
              </a:rPr>
              <a:t> Happy strategy game, IPs, SLM, …</a:t>
            </a:r>
            <a:endParaRPr lang="en-GB" sz="2400" i="1" dirty="0" smtClean="0">
              <a:latin typeface="+mj-lt"/>
              <a:sym typeface="Wingdings" pitchFamily="2" charset="2"/>
            </a:endParaRPr>
          </a:p>
        </p:txBody>
      </p:sp>
      <p:pic>
        <p:nvPicPr>
          <p:cNvPr id="4" name="Picture 3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GB" dirty="0" smtClean="0"/>
              <a:t>2. Characterisation </a:t>
            </a:r>
            <a:r>
              <a:rPr lang="en-GB" dirty="0" smtClean="0"/>
              <a:t>of the options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609600" y="1412776"/>
            <a:ext cx="82296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GB" sz="2800" dirty="0" smtClean="0">
                <a:latin typeface="+mj-lt"/>
              </a:rPr>
              <a:t>bio-physical, socio-economic and institutional conditions </a:t>
            </a:r>
            <a:r>
              <a:rPr lang="en-GB" sz="2800" dirty="0">
                <a:latin typeface="+mj-lt"/>
              </a:rPr>
              <a:t>that influence their suitability, adoption and success. </a:t>
            </a:r>
            <a:endParaRPr lang="en-GB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GB" sz="2800" dirty="0" smtClean="0">
                <a:latin typeface="+mj-lt"/>
              </a:rPr>
              <a:t>Intrinsic characteristic (independent of context/target area):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2800" dirty="0" smtClean="0">
                <a:latin typeface="+mj-lt"/>
              </a:rPr>
              <a:t>costs (e.g. capital, land, water) </a:t>
            </a:r>
            <a:endParaRPr lang="en-US" sz="2800" u="sng" dirty="0"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2800" dirty="0" smtClean="0">
                <a:latin typeface="+mj-lt"/>
              </a:rPr>
              <a:t>managerial </a:t>
            </a:r>
            <a:r>
              <a:rPr lang="en-GB" sz="2800" dirty="0">
                <a:latin typeface="+mj-lt"/>
              </a:rPr>
              <a:t>capacity </a:t>
            </a:r>
            <a:r>
              <a:rPr lang="en-GB" sz="2800" dirty="0" smtClean="0">
                <a:latin typeface="+mj-lt"/>
              </a:rPr>
              <a:t>and/or </a:t>
            </a:r>
            <a:r>
              <a:rPr lang="en-GB" sz="2800" dirty="0">
                <a:latin typeface="+mj-lt"/>
              </a:rPr>
              <a:t>knowledge </a:t>
            </a:r>
            <a:r>
              <a:rPr lang="en-GB" sz="2800" dirty="0" smtClean="0">
                <a:latin typeface="+mj-lt"/>
              </a:rPr>
              <a:t>required</a:t>
            </a:r>
            <a:endParaRPr lang="en-US" sz="2800" u="sng" dirty="0"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2800" dirty="0" smtClean="0">
                <a:latin typeface="+mj-lt"/>
              </a:rPr>
              <a:t>labour intensity</a:t>
            </a:r>
            <a:endParaRPr lang="en-US" sz="2800" u="sng" dirty="0"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2800" dirty="0" smtClean="0">
                <a:latin typeface="+mj-lt"/>
              </a:rPr>
              <a:t>dissemination channels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2800" u="sng" dirty="0">
              <a:latin typeface="+mj-lt"/>
            </a:endParaRPr>
          </a:p>
          <a:p>
            <a:pPr lvl="1"/>
            <a:r>
              <a:rPr lang="en-GB" sz="2400" i="1" dirty="0" smtClean="0">
                <a:latin typeface="+mj-lt"/>
                <a:sym typeface="Wingdings" pitchFamily="2" charset="2"/>
              </a:rPr>
              <a:t> literature, experts, analysis of presence/absence data</a:t>
            </a:r>
            <a:endParaRPr lang="en-GB" sz="2400" i="1" dirty="0" smtClean="0">
              <a:latin typeface="+mj-lt"/>
            </a:endParaRPr>
          </a:p>
        </p:txBody>
      </p:sp>
      <p:pic>
        <p:nvPicPr>
          <p:cNvPr id="4" name="Picture 3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38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GB" dirty="0" smtClean="0"/>
              <a:t>3. Identification </a:t>
            </a:r>
            <a:r>
              <a:rPr lang="en-GB" dirty="0" smtClean="0"/>
              <a:t>of recommendation domains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609600" y="1412776"/>
            <a:ext cx="82296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sz="2800" dirty="0" smtClean="0">
                <a:latin typeface="+mj-lt"/>
              </a:rPr>
              <a:t>Matching </a:t>
            </a:r>
            <a:r>
              <a:rPr lang="en-US" sz="2800" dirty="0">
                <a:latin typeface="+mj-lt"/>
              </a:rPr>
              <a:t>conditions favoring the successful implementation of </a:t>
            </a:r>
            <a:r>
              <a:rPr lang="en-US" sz="2800" dirty="0" smtClean="0">
                <a:latin typeface="+mj-lt"/>
              </a:rPr>
              <a:t>an option to </a:t>
            </a:r>
            <a:r>
              <a:rPr lang="en-US" sz="2800" dirty="0">
                <a:latin typeface="+mj-lt"/>
              </a:rPr>
              <a:t>a spatially referenced </a:t>
            </a:r>
            <a:r>
              <a:rPr lang="en-US" sz="2800" dirty="0" smtClean="0">
                <a:latin typeface="+mj-lt"/>
              </a:rPr>
              <a:t>database: delineation of </a:t>
            </a:r>
            <a:r>
              <a:rPr lang="en-US" sz="2800" dirty="0">
                <a:latin typeface="+mj-lt"/>
              </a:rPr>
              <a:t>geographical areas where this specific strategy is likely to have a positive impact. </a:t>
            </a:r>
            <a:endParaRPr lang="en-US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>
              <a:latin typeface="+mj-lt"/>
            </a:endParaRPr>
          </a:p>
          <a:p>
            <a:pPr marL="457200" indent="-457200">
              <a:buFont typeface="Wingdings"/>
              <a:buChar char="ß"/>
            </a:pPr>
            <a:r>
              <a:rPr lang="en-GB" sz="2800" i="1" dirty="0" smtClean="0"/>
              <a:t>transforming </a:t>
            </a:r>
            <a:r>
              <a:rPr lang="en-GB" sz="2800" i="1" dirty="0"/>
              <a:t>the previously identified characteristics for a technology into variables for which spatial data exist or can be collected</a:t>
            </a:r>
            <a:endParaRPr lang="en-GB" sz="2800" i="1" dirty="0" smtClean="0"/>
          </a:p>
          <a:p>
            <a:pPr marL="457200" indent="-457200">
              <a:buFont typeface="Wingdings"/>
              <a:buChar char="ß"/>
            </a:pPr>
            <a:r>
              <a:rPr lang="en-GB" sz="2800" i="1" dirty="0" smtClean="0">
                <a:latin typeface="+mj-lt"/>
              </a:rPr>
              <a:t>GIS overlays</a:t>
            </a:r>
            <a:endParaRPr lang="en-US" sz="2800" dirty="0">
              <a:latin typeface="+mj-lt"/>
            </a:endParaRPr>
          </a:p>
        </p:txBody>
      </p:sp>
      <p:pic>
        <p:nvPicPr>
          <p:cNvPr id="4" name="Picture 3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346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GB" dirty="0" smtClean="0"/>
              <a:t>4. The </a:t>
            </a:r>
            <a:r>
              <a:rPr lang="en-GB" dirty="0" smtClean="0"/>
              <a:t>affected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609600" y="1412776"/>
            <a:ext cx="82296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GB" sz="2800" dirty="0" smtClean="0"/>
              <a:t>Look at all </a:t>
            </a:r>
            <a:r>
              <a:rPr lang="en-GB" sz="2800" dirty="0"/>
              <a:t>stakeholders who may be positively and negatively </a:t>
            </a:r>
            <a:r>
              <a:rPr lang="en-GB" sz="2800" dirty="0" smtClean="0"/>
              <a:t>affected (different farmers, labourers, consumers, actors along the VC, …) </a:t>
            </a:r>
          </a:p>
          <a:p>
            <a:pPr marL="742950" lvl="1" indent="-285750">
              <a:buFontTx/>
              <a:buChar char="-"/>
            </a:pPr>
            <a:r>
              <a:rPr lang="en-GB" sz="2800" dirty="0" smtClean="0">
                <a:latin typeface="+mj-lt"/>
              </a:rPr>
              <a:t>At different scales (e.g. downstream effects)</a:t>
            </a:r>
            <a:endParaRPr lang="en-US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>
              <a:latin typeface="+mj-lt"/>
            </a:endParaRPr>
          </a:p>
          <a:p>
            <a:pPr marL="457200" indent="-457200">
              <a:buFont typeface="Wingdings"/>
              <a:buChar char="ß"/>
            </a:pPr>
            <a:r>
              <a:rPr lang="en-GB" sz="2400" i="1" dirty="0"/>
              <a:t>GIS overlays in the recommendation domain, expert knowledge, key informant interviews, focus group discussions, household/individual surveys</a:t>
            </a:r>
            <a:r>
              <a:rPr lang="en-GB" sz="2800" dirty="0"/>
              <a:t>. </a:t>
            </a:r>
            <a:endParaRPr lang="en-US" sz="2800" u="sng" dirty="0"/>
          </a:p>
          <a:p>
            <a:pPr marL="457200" indent="-457200">
              <a:buFont typeface="Wingdings"/>
              <a:buChar char="ß"/>
            </a:pPr>
            <a:endParaRPr lang="en-US" sz="2800" dirty="0">
              <a:latin typeface="+mj-lt"/>
            </a:endParaRPr>
          </a:p>
        </p:txBody>
      </p:sp>
      <p:pic>
        <p:nvPicPr>
          <p:cNvPr id="4" name="Picture 3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335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GB" dirty="0" smtClean="0"/>
              <a:t>5. Impact </a:t>
            </a:r>
            <a:r>
              <a:rPr lang="en-GB" dirty="0" smtClean="0"/>
              <a:t>assessment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609600" y="1412776"/>
            <a:ext cx="82296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sz="2800" dirty="0" smtClean="0">
                <a:latin typeface="+mj-lt"/>
              </a:rPr>
              <a:t>At different temporal and spatial scales</a:t>
            </a:r>
          </a:p>
          <a:p>
            <a:pPr marL="285750" indent="-285750">
              <a:buFontTx/>
              <a:buChar char="-"/>
            </a:pPr>
            <a:r>
              <a:rPr lang="en-GB" sz="2800" dirty="0" smtClean="0">
                <a:latin typeface="+mj-lt"/>
              </a:rPr>
              <a:t>In terms of different </a:t>
            </a:r>
            <a:r>
              <a:rPr lang="en-GB" sz="2800" dirty="0">
                <a:latin typeface="+mj-lt"/>
              </a:rPr>
              <a:t>metrics: </a:t>
            </a:r>
            <a:r>
              <a:rPr lang="en-GB" sz="2800" dirty="0" smtClean="0">
                <a:latin typeface="+mj-lt"/>
              </a:rPr>
              <a:t>yield </a:t>
            </a:r>
            <a:r>
              <a:rPr lang="en-GB" sz="2800" dirty="0">
                <a:latin typeface="+mj-lt"/>
              </a:rPr>
              <a:t>increases, economic returns, food security and income, environmental sustainability, social and cultural </a:t>
            </a:r>
            <a:r>
              <a:rPr lang="en-GB" sz="2800" dirty="0" smtClean="0">
                <a:latin typeface="+mj-lt"/>
              </a:rPr>
              <a:t>acceptability</a:t>
            </a:r>
            <a:r>
              <a:rPr lang="en-GB" sz="2800" dirty="0">
                <a:latin typeface="+mj-lt"/>
              </a:rPr>
              <a:t> </a:t>
            </a:r>
            <a:r>
              <a:rPr lang="en-GB" sz="2800" dirty="0" smtClean="0">
                <a:latin typeface="+mj-lt"/>
              </a:rPr>
              <a:t>(t</a:t>
            </a:r>
            <a:r>
              <a:rPr lang="en-GB" sz="2800" dirty="0" smtClean="0">
                <a:latin typeface="+mj-lt"/>
                <a:sym typeface="Wingdings" pitchFamily="2" charset="2"/>
              </a:rPr>
              <a:t>o be defined based on the objectives envisioned)</a:t>
            </a:r>
            <a:endParaRPr lang="en-US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800" dirty="0">
              <a:latin typeface="+mj-lt"/>
            </a:endParaRPr>
          </a:p>
          <a:p>
            <a:pPr marL="457200" indent="-457200">
              <a:buFont typeface="Wingdings"/>
              <a:buChar char="ß"/>
            </a:pPr>
            <a:r>
              <a:rPr lang="en-GB" sz="2400" i="1" dirty="0" smtClean="0">
                <a:latin typeface="+mj-lt"/>
              </a:rPr>
              <a:t>Simulation models and multi-criteria evaluation</a:t>
            </a:r>
          </a:p>
          <a:p>
            <a:pPr marL="457200" indent="-457200">
              <a:buFont typeface="Wingdings"/>
              <a:buChar char="ß"/>
            </a:pPr>
            <a:r>
              <a:rPr lang="en-GB" sz="2400" i="1" dirty="0" smtClean="0">
                <a:latin typeface="+mj-lt"/>
              </a:rPr>
              <a:t>Optimisation models</a:t>
            </a:r>
            <a:endParaRPr lang="en-US" sz="2400" dirty="0">
              <a:latin typeface="+mj-lt"/>
            </a:endParaRPr>
          </a:p>
        </p:txBody>
      </p:sp>
      <p:pic>
        <p:nvPicPr>
          <p:cNvPr id="4" name="Picture 3" descr="NBDCLogo_small for we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6128139"/>
            <a:ext cx="1857436" cy="76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32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128139"/>
            <a:ext cx="1008112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F:\2011\2011-10-13\Copy of PicDante 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13" y="6128139"/>
            <a:ext cx="1130387" cy="75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2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r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Example</a:t>
            </a:r>
          </a:p>
        </p:txBody>
      </p:sp>
      <p:sp>
        <p:nvSpPr>
          <p:cNvPr id="20482" name="Espace réservé du contenu 2"/>
          <p:cNvSpPr>
            <a:spLocks noGrp="1"/>
          </p:cNvSpPr>
          <p:nvPr>
            <p:ph idx="1"/>
          </p:nvPr>
        </p:nvSpPr>
        <p:spPr>
          <a:xfrm>
            <a:off x="457200" y="90872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/>
              <a:t>From: </a:t>
            </a:r>
          </a:p>
          <a:p>
            <a:pPr marL="0" indent="0">
              <a:buNone/>
            </a:pPr>
            <a:r>
              <a:rPr lang="en-GB" sz="2800" i="1" dirty="0" smtClean="0"/>
              <a:t>Thornton P. and Herrero M. (2011). </a:t>
            </a:r>
            <a:r>
              <a:rPr lang="en-US" sz="2800" i="1" dirty="0"/>
              <a:t>Potential for reduced methane and carbon </a:t>
            </a:r>
            <a:r>
              <a:rPr lang="en-US" sz="2800" i="1" dirty="0" smtClean="0"/>
              <a:t>dioxide emissions </a:t>
            </a:r>
            <a:r>
              <a:rPr lang="en-US" sz="2800" i="1" dirty="0"/>
              <a:t>from livestock and pasture </a:t>
            </a:r>
            <a:r>
              <a:rPr lang="en-US" sz="2800" i="1" dirty="0" smtClean="0"/>
              <a:t>management in </a:t>
            </a:r>
            <a:r>
              <a:rPr lang="en-US" sz="2800" i="1" dirty="0"/>
              <a:t>the </a:t>
            </a:r>
            <a:r>
              <a:rPr lang="en-US" sz="2800" i="1" dirty="0" smtClean="0"/>
              <a:t>tropics. PNAS</a:t>
            </a:r>
          </a:p>
          <a:p>
            <a:pPr marL="0" indent="0">
              <a:buNone/>
            </a:pPr>
            <a:endParaRPr lang="en-US" sz="2800" i="1" dirty="0"/>
          </a:p>
          <a:p>
            <a:r>
              <a:rPr lang="en-US" sz="2400" dirty="0"/>
              <a:t>improved </a:t>
            </a:r>
            <a:r>
              <a:rPr lang="en-US" sz="2400" dirty="0" smtClean="0"/>
              <a:t>pastures</a:t>
            </a:r>
          </a:p>
          <a:p>
            <a:r>
              <a:rPr lang="en-US" sz="2400" dirty="0" smtClean="0"/>
              <a:t>Intensifying ruminant diets</a:t>
            </a:r>
          </a:p>
          <a:p>
            <a:r>
              <a:rPr lang="en-US" sz="2400" dirty="0" smtClean="0"/>
              <a:t>changes </a:t>
            </a:r>
            <a:r>
              <a:rPr lang="en-US" sz="2400" dirty="0"/>
              <a:t>in land-use </a:t>
            </a:r>
            <a:r>
              <a:rPr lang="en-US" sz="2400" dirty="0" smtClean="0"/>
              <a:t>practices</a:t>
            </a:r>
            <a:endParaRPr lang="en-US" sz="2400" dirty="0"/>
          </a:p>
          <a:p>
            <a:r>
              <a:rPr lang="en-US" sz="2400" dirty="0"/>
              <a:t>changing breeds of </a:t>
            </a:r>
            <a:r>
              <a:rPr lang="en-US" sz="2400" dirty="0" smtClean="0"/>
              <a:t>ruminants</a:t>
            </a:r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i="1" dirty="0" smtClean="0">
                <a:sym typeface="Wingdings" pitchFamily="2" charset="2"/>
              </a:rPr>
              <a:t> Impacts on production of methane and carbon dioxide</a:t>
            </a:r>
            <a:endParaRPr lang="en-GB" sz="2400" i="1" dirty="0" smtClean="0"/>
          </a:p>
          <a:p>
            <a:pPr marL="0" indent="0">
              <a:buNone/>
            </a:pP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alChange_Overview-J-F_Soussan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AnimalChange_Overview-J-F_Soussana</Template>
  <TotalTime>1223</TotalTime>
  <Words>608</Words>
  <Application>Microsoft Office PowerPoint</Application>
  <PresentationFormat>On-screen Show (4:3)</PresentationFormat>
  <Paragraphs>119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AnimalChange_Overview-J-F_Soussana</vt:lpstr>
      <vt:lpstr>PowerPoint Presentation</vt:lpstr>
      <vt:lpstr>A framework for out-scaling agricultural management practices</vt:lpstr>
      <vt:lpstr>A multi-stage process</vt:lpstr>
      <vt:lpstr>1. Identification of alternative options</vt:lpstr>
      <vt:lpstr>2. Characterisation of the options</vt:lpstr>
      <vt:lpstr>3. Identification of recommendation domains</vt:lpstr>
      <vt:lpstr>4. The affected</vt:lpstr>
      <vt:lpstr>5. Impact assessment</vt:lpstr>
      <vt:lpstr>Example</vt:lpstr>
      <vt:lpstr>Description of options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Impacts </vt:lpstr>
      <vt:lpstr>Comparison of options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AnimalChange European Project n° 266018  Kick-off Meeting</dc:title>
  <dc:creator>mdepremesnil</dc:creator>
  <cp:lastModifiedBy>Notenbaert, An (ILRI)</cp:lastModifiedBy>
  <cp:revision>85</cp:revision>
  <dcterms:created xsi:type="dcterms:W3CDTF">2011-02-04T13:13:07Z</dcterms:created>
  <dcterms:modified xsi:type="dcterms:W3CDTF">2012-05-22T19:36:12Z</dcterms:modified>
</cp:coreProperties>
</file>